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57" r:id="rId3"/>
    <p:sldId id="259" r:id="rId4"/>
    <p:sldId id="262" r:id="rId5"/>
    <p:sldId id="261" r:id="rId6"/>
    <p:sldId id="265" r:id="rId7"/>
    <p:sldId id="264" r:id="rId8"/>
    <p:sldId id="263" r:id="rId9"/>
    <p:sldId id="269" r:id="rId10"/>
    <p:sldId id="268" r:id="rId11"/>
    <p:sldId id="267" r:id="rId12"/>
    <p:sldId id="266" r:id="rId13"/>
    <p:sldId id="273" r:id="rId14"/>
    <p:sldId id="272" r:id="rId15"/>
    <p:sldId id="271" r:id="rId16"/>
    <p:sldId id="270" r:id="rId17"/>
    <p:sldId id="277" r:id="rId18"/>
    <p:sldId id="276" r:id="rId19"/>
    <p:sldId id="275" r:id="rId20"/>
    <p:sldId id="282" r:id="rId21"/>
    <p:sldId id="281" r:id="rId22"/>
    <p:sldId id="280" r:id="rId23"/>
    <p:sldId id="279" r:id="rId24"/>
    <p:sldId id="283" r:id="rId25"/>
    <p:sldId id="286" r:id="rId26"/>
    <p:sldId id="289" r:id="rId27"/>
    <p:sldId id="291" r:id="rId28"/>
  </p:sldIdLst>
  <p:sldSz cx="10944225" cy="7380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0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817" y="1207839"/>
            <a:ext cx="9302591" cy="2569434"/>
          </a:xfrm>
        </p:spPr>
        <p:txBody>
          <a:bodyPr anchor="b"/>
          <a:lstStyle>
            <a:lvl1pPr algn="ctr">
              <a:defRPr sz="645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028" y="3876360"/>
            <a:ext cx="8208169" cy="1781861"/>
          </a:xfrm>
        </p:spPr>
        <p:txBody>
          <a:bodyPr/>
          <a:lstStyle>
            <a:lvl1pPr marL="0" indent="0" algn="ctr">
              <a:buNone/>
              <a:defRPr sz="2583"/>
            </a:lvl1pPr>
            <a:lvl2pPr marL="492039" indent="0" algn="ctr">
              <a:buNone/>
              <a:defRPr sz="2152"/>
            </a:lvl2pPr>
            <a:lvl3pPr marL="984077" indent="0" algn="ctr">
              <a:buNone/>
              <a:defRPr sz="1937"/>
            </a:lvl3pPr>
            <a:lvl4pPr marL="1476116" indent="0" algn="ctr">
              <a:buNone/>
              <a:defRPr sz="1722"/>
            </a:lvl4pPr>
            <a:lvl5pPr marL="1968155" indent="0" algn="ctr">
              <a:buNone/>
              <a:defRPr sz="1722"/>
            </a:lvl5pPr>
            <a:lvl6pPr marL="2460193" indent="0" algn="ctr">
              <a:buNone/>
              <a:defRPr sz="1722"/>
            </a:lvl6pPr>
            <a:lvl7pPr marL="2952232" indent="0" algn="ctr">
              <a:buNone/>
              <a:defRPr sz="1722"/>
            </a:lvl7pPr>
            <a:lvl8pPr marL="3444270" indent="0" algn="ctr">
              <a:buNone/>
              <a:defRPr sz="1722"/>
            </a:lvl8pPr>
            <a:lvl9pPr marL="3936309" indent="0" algn="ctr">
              <a:buNone/>
              <a:defRPr sz="1722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706BD-C73D-4CD8-81C9-8EC77995F712}" type="datetimeFigureOut">
              <a:rPr lang="ru-RU" smtClean="0"/>
              <a:t>29.07.2018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0647-2874-4797-89D4-88B7A6AE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28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706BD-C73D-4CD8-81C9-8EC77995F712}" type="datetimeFigureOut">
              <a:rPr lang="ru-RU" smtClean="0"/>
              <a:t>29.07.2018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0647-2874-4797-89D4-88B7A6AE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036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31961" y="392932"/>
            <a:ext cx="2359849" cy="625445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2416" y="392932"/>
            <a:ext cx="6942743" cy="625445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706BD-C73D-4CD8-81C9-8EC77995F712}" type="datetimeFigureOut">
              <a:rPr lang="ru-RU" smtClean="0"/>
              <a:t>29.07.2018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0647-2874-4797-89D4-88B7A6AE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7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706BD-C73D-4CD8-81C9-8EC77995F712}" type="datetimeFigureOut">
              <a:rPr lang="ru-RU" smtClean="0"/>
              <a:t>29.07.2018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0647-2874-4797-89D4-88B7A6AE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85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716" y="1839949"/>
            <a:ext cx="9439394" cy="3069994"/>
          </a:xfrm>
        </p:spPr>
        <p:txBody>
          <a:bodyPr anchor="b"/>
          <a:lstStyle>
            <a:lvl1pPr>
              <a:defRPr sz="645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6716" y="4938987"/>
            <a:ext cx="9439394" cy="1614437"/>
          </a:xfrm>
        </p:spPr>
        <p:txBody>
          <a:bodyPr/>
          <a:lstStyle>
            <a:lvl1pPr marL="0" indent="0">
              <a:buNone/>
              <a:defRPr sz="2583">
                <a:solidFill>
                  <a:schemeClr val="tx1"/>
                </a:solidFill>
              </a:defRPr>
            </a:lvl1pPr>
            <a:lvl2pPr marL="492039" indent="0">
              <a:buNone/>
              <a:defRPr sz="2152">
                <a:solidFill>
                  <a:schemeClr val="tx1">
                    <a:tint val="75000"/>
                  </a:schemeClr>
                </a:solidFill>
              </a:defRPr>
            </a:lvl2pPr>
            <a:lvl3pPr marL="984077" indent="0">
              <a:buNone/>
              <a:defRPr sz="1937">
                <a:solidFill>
                  <a:schemeClr val="tx1">
                    <a:tint val="75000"/>
                  </a:schemeClr>
                </a:solidFill>
              </a:defRPr>
            </a:lvl3pPr>
            <a:lvl4pPr marL="1476116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4pPr>
            <a:lvl5pPr marL="1968155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5pPr>
            <a:lvl6pPr marL="2460193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6pPr>
            <a:lvl7pPr marL="2952232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7pPr>
            <a:lvl8pPr marL="3444270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8pPr>
            <a:lvl9pPr marL="3936309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706BD-C73D-4CD8-81C9-8EC77995F712}" type="datetimeFigureOut">
              <a:rPr lang="ru-RU" smtClean="0"/>
              <a:t>29.07.2018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0647-2874-4797-89D4-88B7A6AE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546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15" y="1964660"/>
            <a:ext cx="4651296" cy="4682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40514" y="1964660"/>
            <a:ext cx="4651296" cy="4682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706BD-C73D-4CD8-81C9-8EC77995F712}" type="datetimeFigureOut">
              <a:rPr lang="ru-RU" smtClean="0"/>
              <a:t>29.07.2018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0647-2874-4797-89D4-88B7A6AE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517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841" y="392933"/>
            <a:ext cx="9439394" cy="142651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3842" y="1809196"/>
            <a:ext cx="4629919" cy="886659"/>
          </a:xfrm>
        </p:spPr>
        <p:txBody>
          <a:bodyPr anchor="b"/>
          <a:lstStyle>
            <a:lvl1pPr marL="0" indent="0">
              <a:buNone/>
              <a:defRPr sz="2583" b="1"/>
            </a:lvl1pPr>
            <a:lvl2pPr marL="492039" indent="0">
              <a:buNone/>
              <a:defRPr sz="2152" b="1"/>
            </a:lvl2pPr>
            <a:lvl3pPr marL="984077" indent="0">
              <a:buNone/>
              <a:defRPr sz="1937" b="1"/>
            </a:lvl3pPr>
            <a:lvl4pPr marL="1476116" indent="0">
              <a:buNone/>
              <a:defRPr sz="1722" b="1"/>
            </a:lvl4pPr>
            <a:lvl5pPr marL="1968155" indent="0">
              <a:buNone/>
              <a:defRPr sz="1722" b="1"/>
            </a:lvl5pPr>
            <a:lvl6pPr marL="2460193" indent="0">
              <a:buNone/>
              <a:defRPr sz="1722" b="1"/>
            </a:lvl6pPr>
            <a:lvl7pPr marL="2952232" indent="0">
              <a:buNone/>
              <a:defRPr sz="1722" b="1"/>
            </a:lvl7pPr>
            <a:lvl8pPr marL="3444270" indent="0">
              <a:buNone/>
              <a:defRPr sz="1722" b="1"/>
            </a:lvl8pPr>
            <a:lvl9pPr marL="3936309" indent="0">
              <a:buNone/>
              <a:defRPr sz="172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842" y="2695855"/>
            <a:ext cx="4629919" cy="396519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40515" y="1809196"/>
            <a:ext cx="4652721" cy="886659"/>
          </a:xfrm>
        </p:spPr>
        <p:txBody>
          <a:bodyPr anchor="b"/>
          <a:lstStyle>
            <a:lvl1pPr marL="0" indent="0">
              <a:buNone/>
              <a:defRPr sz="2583" b="1"/>
            </a:lvl1pPr>
            <a:lvl2pPr marL="492039" indent="0">
              <a:buNone/>
              <a:defRPr sz="2152" b="1"/>
            </a:lvl2pPr>
            <a:lvl3pPr marL="984077" indent="0">
              <a:buNone/>
              <a:defRPr sz="1937" b="1"/>
            </a:lvl3pPr>
            <a:lvl4pPr marL="1476116" indent="0">
              <a:buNone/>
              <a:defRPr sz="1722" b="1"/>
            </a:lvl4pPr>
            <a:lvl5pPr marL="1968155" indent="0">
              <a:buNone/>
              <a:defRPr sz="1722" b="1"/>
            </a:lvl5pPr>
            <a:lvl6pPr marL="2460193" indent="0">
              <a:buNone/>
              <a:defRPr sz="1722" b="1"/>
            </a:lvl6pPr>
            <a:lvl7pPr marL="2952232" indent="0">
              <a:buNone/>
              <a:defRPr sz="1722" b="1"/>
            </a:lvl7pPr>
            <a:lvl8pPr marL="3444270" indent="0">
              <a:buNone/>
              <a:defRPr sz="1722" b="1"/>
            </a:lvl8pPr>
            <a:lvl9pPr marL="3936309" indent="0">
              <a:buNone/>
              <a:defRPr sz="172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40515" y="2695855"/>
            <a:ext cx="4652721" cy="396519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706BD-C73D-4CD8-81C9-8EC77995F712}" type="datetimeFigureOut">
              <a:rPr lang="ru-RU" smtClean="0"/>
              <a:t>29.07.2018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0647-2874-4797-89D4-88B7A6AE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57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706BD-C73D-4CD8-81C9-8EC77995F712}" type="datetimeFigureOut">
              <a:rPr lang="ru-RU" smtClean="0"/>
              <a:t>29.07.2018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0647-2874-4797-89D4-88B7A6AE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188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706BD-C73D-4CD8-81C9-8EC77995F712}" type="datetimeFigureOut">
              <a:rPr lang="ru-RU" smtClean="0"/>
              <a:t>29.07.2018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0647-2874-4797-89D4-88B7A6AE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332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841" y="492019"/>
            <a:ext cx="3529797" cy="1722067"/>
          </a:xfrm>
        </p:spPr>
        <p:txBody>
          <a:bodyPr anchor="b"/>
          <a:lstStyle>
            <a:lvl1pPr>
              <a:defRPr sz="344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2721" y="1062626"/>
            <a:ext cx="5540514" cy="5244788"/>
          </a:xfrm>
        </p:spPr>
        <p:txBody>
          <a:bodyPr/>
          <a:lstStyle>
            <a:lvl1pPr>
              <a:defRPr sz="3444"/>
            </a:lvl1pPr>
            <a:lvl2pPr>
              <a:defRPr sz="3013"/>
            </a:lvl2pPr>
            <a:lvl3pPr>
              <a:defRPr sz="2583"/>
            </a:lvl3pPr>
            <a:lvl4pPr>
              <a:defRPr sz="2152"/>
            </a:lvl4pPr>
            <a:lvl5pPr>
              <a:defRPr sz="2152"/>
            </a:lvl5pPr>
            <a:lvl6pPr>
              <a:defRPr sz="2152"/>
            </a:lvl6pPr>
            <a:lvl7pPr>
              <a:defRPr sz="2152"/>
            </a:lvl7pPr>
            <a:lvl8pPr>
              <a:defRPr sz="2152"/>
            </a:lvl8pPr>
            <a:lvl9pPr>
              <a:defRPr sz="215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3841" y="2214086"/>
            <a:ext cx="3529797" cy="4101869"/>
          </a:xfrm>
        </p:spPr>
        <p:txBody>
          <a:bodyPr/>
          <a:lstStyle>
            <a:lvl1pPr marL="0" indent="0">
              <a:buNone/>
              <a:defRPr sz="1722"/>
            </a:lvl1pPr>
            <a:lvl2pPr marL="492039" indent="0">
              <a:buNone/>
              <a:defRPr sz="1507"/>
            </a:lvl2pPr>
            <a:lvl3pPr marL="984077" indent="0">
              <a:buNone/>
              <a:defRPr sz="1291"/>
            </a:lvl3pPr>
            <a:lvl4pPr marL="1476116" indent="0">
              <a:buNone/>
              <a:defRPr sz="1076"/>
            </a:lvl4pPr>
            <a:lvl5pPr marL="1968155" indent="0">
              <a:buNone/>
              <a:defRPr sz="1076"/>
            </a:lvl5pPr>
            <a:lvl6pPr marL="2460193" indent="0">
              <a:buNone/>
              <a:defRPr sz="1076"/>
            </a:lvl6pPr>
            <a:lvl7pPr marL="2952232" indent="0">
              <a:buNone/>
              <a:defRPr sz="1076"/>
            </a:lvl7pPr>
            <a:lvl8pPr marL="3444270" indent="0">
              <a:buNone/>
              <a:defRPr sz="1076"/>
            </a:lvl8pPr>
            <a:lvl9pPr marL="3936309" indent="0">
              <a:buNone/>
              <a:defRPr sz="107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706BD-C73D-4CD8-81C9-8EC77995F712}" type="datetimeFigureOut">
              <a:rPr lang="ru-RU" smtClean="0"/>
              <a:t>29.07.2018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0647-2874-4797-89D4-88B7A6AE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71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841" y="492019"/>
            <a:ext cx="3529797" cy="1722067"/>
          </a:xfrm>
        </p:spPr>
        <p:txBody>
          <a:bodyPr anchor="b"/>
          <a:lstStyle>
            <a:lvl1pPr>
              <a:defRPr sz="344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52721" y="1062626"/>
            <a:ext cx="5540514" cy="5244788"/>
          </a:xfrm>
        </p:spPr>
        <p:txBody>
          <a:bodyPr anchor="t"/>
          <a:lstStyle>
            <a:lvl1pPr marL="0" indent="0">
              <a:buNone/>
              <a:defRPr sz="3444"/>
            </a:lvl1pPr>
            <a:lvl2pPr marL="492039" indent="0">
              <a:buNone/>
              <a:defRPr sz="3013"/>
            </a:lvl2pPr>
            <a:lvl3pPr marL="984077" indent="0">
              <a:buNone/>
              <a:defRPr sz="2583"/>
            </a:lvl3pPr>
            <a:lvl4pPr marL="1476116" indent="0">
              <a:buNone/>
              <a:defRPr sz="2152"/>
            </a:lvl4pPr>
            <a:lvl5pPr marL="1968155" indent="0">
              <a:buNone/>
              <a:defRPr sz="2152"/>
            </a:lvl5pPr>
            <a:lvl6pPr marL="2460193" indent="0">
              <a:buNone/>
              <a:defRPr sz="2152"/>
            </a:lvl6pPr>
            <a:lvl7pPr marL="2952232" indent="0">
              <a:buNone/>
              <a:defRPr sz="2152"/>
            </a:lvl7pPr>
            <a:lvl8pPr marL="3444270" indent="0">
              <a:buNone/>
              <a:defRPr sz="2152"/>
            </a:lvl8pPr>
            <a:lvl9pPr marL="3936309" indent="0">
              <a:buNone/>
              <a:defRPr sz="215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3841" y="2214086"/>
            <a:ext cx="3529797" cy="4101869"/>
          </a:xfrm>
        </p:spPr>
        <p:txBody>
          <a:bodyPr/>
          <a:lstStyle>
            <a:lvl1pPr marL="0" indent="0">
              <a:buNone/>
              <a:defRPr sz="1722"/>
            </a:lvl1pPr>
            <a:lvl2pPr marL="492039" indent="0">
              <a:buNone/>
              <a:defRPr sz="1507"/>
            </a:lvl2pPr>
            <a:lvl3pPr marL="984077" indent="0">
              <a:buNone/>
              <a:defRPr sz="1291"/>
            </a:lvl3pPr>
            <a:lvl4pPr marL="1476116" indent="0">
              <a:buNone/>
              <a:defRPr sz="1076"/>
            </a:lvl4pPr>
            <a:lvl5pPr marL="1968155" indent="0">
              <a:buNone/>
              <a:defRPr sz="1076"/>
            </a:lvl5pPr>
            <a:lvl6pPr marL="2460193" indent="0">
              <a:buNone/>
              <a:defRPr sz="1076"/>
            </a:lvl6pPr>
            <a:lvl7pPr marL="2952232" indent="0">
              <a:buNone/>
              <a:defRPr sz="1076"/>
            </a:lvl7pPr>
            <a:lvl8pPr marL="3444270" indent="0">
              <a:buNone/>
              <a:defRPr sz="1076"/>
            </a:lvl8pPr>
            <a:lvl9pPr marL="3936309" indent="0">
              <a:buNone/>
              <a:defRPr sz="107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706BD-C73D-4CD8-81C9-8EC77995F712}" type="datetimeFigureOut">
              <a:rPr lang="ru-RU" smtClean="0"/>
              <a:t>29.07.2018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0647-2874-4797-89D4-88B7A6AE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080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2416" y="392933"/>
            <a:ext cx="9439394" cy="1426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416" y="1964660"/>
            <a:ext cx="9439394" cy="4682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2415" y="6840435"/>
            <a:ext cx="2462451" cy="392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706BD-C73D-4CD8-81C9-8EC77995F712}" type="datetimeFigureOut">
              <a:rPr lang="ru-RU" smtClean="0"/>
              <a:t>29.07.2018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25275" y="6840435"/>
            <a:ext cx="3693676" cy="392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29359" y="6840435"/>
            <a:ext cx="2462451" cy="392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10647-2874-4797-89D4-88B7A6AE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196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84077" rtl="0" eaLnBrk="1" latinLnBrk="0" hangingPunct="1">
        <a:lnSpc>
          <a:spcPct val="90000"/>
        </a:lnSpc>
        <a:spcBef>
          <a:spcPct val="0"/>
        </a:spcBef>
        <a:buNone/>
        <a:defRPr sz="47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019" indent="-246019" algn="l" defTabSz="984077" rtl="0" eaLnBrk="1" latinLnBrk="0" hangingPunct="1">
        <a:lnSpc>
          <a:spcPct val="90000"/>
        </a:lnSpc>
        <a:spcBef>
          <a:spcPts val="1076"/>
        </a:spcBef>
        <a:buFont typeface="Arial" panose="020B0604020202020204" pitchFamily="34" charset="0"/>
        <a:buChar char="•"/>
        <a:defRPr sz="3013" kern="1200">
          <a:solidFill>
            <a:schemeClr val="tx1"/>
          </a:solidFill>
          <a:latin typeface="+mn-lt"/>
          <a:ea typeface="+mn-ea"/>
          <a:cs typeface="+mn-cs"/>
        </a:defRPr>
      </a:lvl1pPr>
      <a:lvl2pPr marL="738058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sz="2583" kern="1200">
          <a:solidFill>
            <a:schemeClr val="tx1"/>
          </a:solidFill>
          <a:latin typeface="+mn-lt"/>
          <a:ea typeface="+mn-ea"/>
          <a:cs typeface="+mn-cs"/>
        </a:defRPr>
      </a:lvl2pPr>
      <a:lvl3pPr marL="1230097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sz="2152" kern="1200">
          <a:solidFill>
            <a:schemeClr val="tx1"/>
          </a:solidFill>
          <a:latin typeface="+mn-lt"/>
          <a:ea typeface="+mn-ea"/>
          <a:cs typeface="+mn-cs"/>
        </a:defRPr>
      </a:lvl3pPr>
      <a:lvl4pPr marL="1722135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sz="1937" kern="1200">
          <a:solidFill>
            <a:schemeClr val="tx1"/>
          </a:solidFill>
          <a:latin typeface="+mn-lt"/>
          <a:ea typeface="+mn-ea"/>
          <a:cs typeface="+mn-cs"/>
        </a:defRPr>
      </a:lvl4pPr>
      <a:lvl5pPr marL="2214174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sz="1937" kern="1200">
          <a:solidFill>
            <a:schemeClr val="tx1"/>
          </a:solidFill>
          <a:latin typeface="+mn-lt"/>
          <a:ea typeface="+mn-ea"/>
          <a:cs typeface="+mn-cs"/>
        </a:defRPr>
      </a:lvl5pPr>
      <a:lvl6pPr marL="2706213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sz="1937" kern="1200">
          <a:solidFill>
            <a:schemeClr val="tx1"/>
          </a:solidFill>
          <a:latin typeface="+mn-lt"/>
          <a:ea typeface="+mn-ea"/>
          <a:cs typeface="+mn-cs"/>
        </a:defRPr>
      </a:lvl6pPr>
      <a:lvl7pPr marL="3198251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sz="1937" kern="1200">
          <a:solidFill>
            <a:schemeClr val="tx1"/>
          </a:solidFill>
          <a:latin typeface="+mn-lt"/>
          <a:ea typeface="+mn-ea"/>
          <a:cs typeface="+mn-cs"/>
        </a:defRPr>
      </a:lvl7pPr>
      <a:lvl8pPr marL="3690290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sz="1937" kern="1200">
          <a:solidFill>
            <a:schemeClr val="tx1"/>
          </a:solidFill>
          <a:latin typeface="+mn-lt"/>
          <a:ea typeface="+mn-ea"/>
          <a:cs typeface="+mn-cs"/>
        </a:defRPr>
      </a:lvl8pPr>
      <a:lvl9pPr marL="4182328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sz="19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1pPr>
      <a:lvl2pPr marL="492039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84077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3pPr>
      <a:lvl4pPr marL="1476116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4pPr>
      <a:lvl5pPr marL="1968155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5pPr>
      <a:lvl6pPr marL="2460193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6pPr>
      <a:lvl7pPr marL="2952232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7pPr>
      <a:lvl8pPr marL="3444270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8pPr>
      <a:lvl9pPr marL="3936309" algn="l" defTabSz="984077" rtl="0" eaLnBrk="1" latinLnBrk="0" hangingPunct="1">
        <a:defRPr sz="19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890" y="1111348"/>
            <a:ext cx="89329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i="1" dirty="0" smtClean="0">
                <a:solidFill>
                  <a:srgbClr val="C000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Азбука безопасности  для детей!</a:t>
            </a:r>
            <a:endParaRPr lang="ru-RU" sz="8000" i="1" dirty="0">
              <a:solidFill>
                <a:srgbClr val="C00000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42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44727" y="1026942"/>
            <a:ext cx="557080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 прыгай с высоты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Скачет белочка по веткам,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 прыгунья деткам: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Осторожно! Не спешите!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высоты не упадите!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Не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съезжай с перил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Раз, два, три, четыре, пять –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Отправляемся гулять!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с перил не упадём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ступенькам вниз пойдем!</a:t>
            </a:r>
          </a:p>
        </p:txBody>
      </p:sp>
    </p:spTree>
    <p:extLst>
      <p:ext uri="{BB962C8B-B14F-4D97-AF65-F5344CB8AC3E}">
        <p14:creationId xmlns:p14="http://schemas.microsoft.com/office/powerpoint/2010/main" val="1712702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44725" y="1069145"/>
            <a:ext cx="6668087" cy="5199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Чтоб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здоровыми расти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Чипсы мы жевать не станем.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яблочки достанем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Как полезно кушать их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Витаминов много в них!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Не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ешьте много холодного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мороженое ели.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ним не бегали – сидели,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кричали, не шумели,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Потому не заболели.</a:t>
            </a:r>
          </a:p>
        </p:txBody>
      </p:sp>
    </p:spTree>
    <p:extLst>
      <p:ext uri="{BB962C8B-B14F-4D97-AF65-F5344CB8AC3E}">
        <p14:creationId xmlns:p14="http://schemas.microsoft.com/office/powerpoint/2010/main" val="2579873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72862" y="1111348"/>
            <a:ext cx="666808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ходи по замерзшей реке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речушке снег лежит.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под снегом лёд блестит.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Всем, конечно, ясно –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Здесь ходить опасно! 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Замерзшие лужи очень опасны!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Целый день идёт снежок.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Белым-белым стал лужок!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Скользкие дорожки –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бегите ножки!</a:t>
            </a:r>
          </a:p>
        </p:txBody>
      </p:sp>
    </p:spTree>
    <p:extLst>
      <p:ext uri="{BB962C8B-B14F-4D97-AF65-F5344CB8AC3E}">
        <p14:creationId xmlns:p14="http://schemas.microsoft.com/office/powerpoint/2010/main" val="3231351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29132" y="1012874"/>
            <a:ext cx="704791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собирайте грибы и ягоды без взрослых!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грибы еще не знаем,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Сами их не собираем.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Ну, а ягоды в корзине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Купим в нашем магазине.</a:t>
            </a:r>
          </a:p>
          <a:p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 внимательным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день мы много ходим,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Камни, ямочки обходим.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Люк открытый – берегись! –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него не становись!</a:t>
            </a:r>
          </a:p>
        </p:txBody>
      </p:sp>
    </p:spTree>
    <p:extLst>
      <p:ext uri="{BB962C8B-B14F-4D97-AF65-F5344CB8AC3E}">
        <p14:creationId xmlns:p14="http://schemas.microsoft.com/office/powerpoint/2010/main" val="1224141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88455" y="1111348"/>
            <a:ext cx="69775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бери инструменты без старших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Надо взрослым помогать,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нельзя без спроса брать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Нож, пилу и молоток!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Осторожным будь, дружок!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лови ос и пчёл.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Ароматным стал наш сад –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Пчёлки весело жужжат.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пчелы укусить –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к ним не подходить!</a:t>
            </a:r>
          </a:p>
        </p:txBody>
      </p:sp>
    </p:spTree>
    <p:extLst>
      <p:ext uri="{BB962C8B-B14F-4D97-AF65-F5344CB8AC3E}">
        <p14:creationId xmlns:p14="http://schemas.microsoft.com/office/powerpoint/2010/main" val="3410943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86930" y="1083212"/>
            <a:ext cx="682283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Опасно ездить по дороге на велосипеде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нет велосипеда –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Едет он быстрей мопеда!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забудь, что тут дорога,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машин всегда так много!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Поезжай во двор скорей,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Покатай своих друзей!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бегай по рельсам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рельсам ты не подходи –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Руки – ноги - береги!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 трамвайчик – не зевай!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ним не пробегай!</a:t>
            </a:r>
          </a:p>
        </p:txBody>
      </p:sp>
    </p:spTree>
    <p:extLst>
      <p:ext uri="{BB962C8B-B14F-4D97-AF65-F5344CB8AC3E}">
        <p14:creationId xmlns:p14="http://schemas.microsoft.com/office/powerpoint/2010/main" val="32586788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46252" y="1308295"/>
            <a:ext cx="71463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играй на проезжей части дороги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машину мяч летит,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за ним малыш бежит!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Осторожно! Берегись!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ты остановись!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дороге не играют –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на свете это знают,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Ведь специально для игры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площадки и дворы!</a:t>
            </a:r>
          </a:p>
        </p:txBody>
      </p:sp>
    </p:spTree>
    <p:extLst>
      <p:ext uri="{BB962C8B-B14F-4D97-AF65-F5344CB8AC3E}">
        <p14:creationId xmlns:p14="http://schemas.microsoft.com/office/powerpoint/2010/main" val="119092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72862" y="1350498"/>
            <a:ext cx="63726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Знай знаки дорожного движения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дорожного движения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Всюду есть изображения –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Знаки разноцветные –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Яркие, приметные!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мы понимаем,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Уважаем, соблюдаем.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Учим знаки не напрасно: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ними очень безопасно!</a:t>
            </a:r>
          </a:p>
        </p:txBody>
      </p:sp>
    </p:spTree>
    <p:extLst>
      <p:ext uri="{BB962C8B-B14F-4D97-AF65-F5344CB8AC3E}">
        <p14:creationId xmlns:p14="http://schemas.microsoft.com/office/powerpoint/2010/main" val="590671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60320" y="1209822"/>
            <a:ext cx="7469945" cy="5058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Переходи улицу только в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положенном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шоссе бегут машины -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Самосвалы, лимузины,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И, друзья, конечно, ясно –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Здесь ходить всегда опасно!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спокоен пешеход –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Вот подземный переход!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ступенькам в вниз пойдёшь –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дорогу перейдёшь!</a:t>
            </a:r>
          </a:p>
        </p:txBody>
      </p:sp>
    </p:spTree>
    <p:extLst>
      <p:ext uri="{BB962C8B-B14F-4D97-AF65-F5344CB8AC3E}">
        <p14:creationId xmlns:p14="http://schemas.microsoft.com/office/powerpoint/2010/main" val="42518432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86930" y="1350498"/>
            <a:ext cx="6217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Знай правила светофора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Днем и ночью тут и там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Светофор поможет нам –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Огоньки его горят,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Пешеходам говорят: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Красный свет – остановись!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Жёлтый вспыхнет – оглянись!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Засверкал зелёный свет –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 – препятствий нет!</a:t>
            </a:r>
          </a:p>
        </p:txBody>
      </p:sp>
    </p:spTree>
    <p:extLst>
      <p:ext uri="{BB962C8B-B14F-4D97-AF65-F5344CB8AC3E}">
        <p14:creationId xmlns:p14="http://schemas.microsoft.com/office/powerpoint/2010/main" val="3102833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97872" y="1226634"/>
            <a:ext cx="68691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выглядывай из открытого окна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Светит солнышко в окошко.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окне мурлычет кошка.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Рядом куколка сидит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 улицу глядит.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Скажем кукле, скажем кошке: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сидите на окошке!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Неужели вам не ясно?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окне сидеть опасно!</a:t>
            </a:r>
          </a:p>
        </p:txBody>
      </p:sp>
    </p:spTree>
    <p:extLst>
      <p:ext uri="{BB962C8B-B14F-4D97-AF65-F5344CB8AC3E}">
        <p14:creationId xmlns:p14="http://schemas.microsoft.com/office/powerpoint/2010/main" val="24035044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10155" y="1322363"/>
            <a:ext cx="814519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Georgia" panose="02040502050405020303" pitchFamily="18" charset="0"/>
              </a:rPr>
              <a:t>Не открывай дверь чужим людям </a:t>
            </a:r>
            <a:r>
              <a:rPr lang="ru-RU" sz="3200" b="1" dirty="0" smtClean="0">
                <a:latin typeface="Georgia" panose="02040502050405020303" pitchFamily="18" charset="0"/>
              </a:rPr>
              <a:t>                                            </a:t>
            </a:r>
            <a:r>
              <a:rPr lang="ru-RU" sz="2400" dirty="0" smtClean="0">
                <a:latin typeface="Georgia" panose="02040502050405020303" pitchFamily="18" charset="0"/>
              </a:rPr>
              <a:t>Коль </a:t>
            </a:r>
            <a:r>
              <a:rPr lang="ru-RU" sz="2400" dirty="0">
                <a:latin typeface="Georgia" panose="02040502050405020303" pitchFamily="18" charset="0"/>
              </a:rPr>
              <a:t>дверной звонит звонок –</a:t>
            </a:r>
            <a:br>
              <a:rPr lang="ru-RU" sz="2400" dirty="0">
                <a:latin typeface="Georgia" panose="02040502050405020303" pitchFamily="18" charset="0"/>
              </a:rPr>
            </a:br>
            <a:r>
              <a:rPr lang="ru-RU" sz="2400" dirty="0">
                <a:latin typeface="Georgia" panose="02040502050405020303" pitchFamily="18" charset="0"/>
              </a:rPr>
              <a:t>Посмотри сперва в глазок,</a:t>
            </a:r>
            <a:br>
              <a:rPr lang="ru-RU" sz="2400" dirty="0">
                <a:latin typeface="Georgia" panose="02040502050405020303" pitchFamily="18" charset="0"/>
              </a:rPr>
            </a:br>
            <a:r>
              <a:rPr lang="ru-RU" sz="2400" dirty="0">
                <a:latin typeface="Georgia" panose="02040502050405020303" pitchFamily="18" charset="0"/>
              </a:rPr>
              <a:t>Кто пришёл к тебе, узнай,</a:t>
            </a:r>
            <a:br>
              <a:rPr lang="ru-RU" sz="2400" dirty="0">
                <a:latin typeface="Georgia" panose="02040502050405020303" pitchFamily="18" charset="0"/>
              </a:rPr>
            </a:br>
            <a:r>
              <a:rPr lang="ru-RU" sz="2400" dirty="0">
                <a:latin typeface="Georgia" panose="02040502050405020303" pitchFamily="18" charset="0"/>
              </a:rPr>
              <a:t>Но чужим не открывай!</a:t>
            </a:r>
            <a:br>
              <a:rPr lang="ru-RU" sz="2400" dirty="0">
                <a:latin typeface="Georgia" panose="02040502050405020303" pitchFamily="18" charset="0"/>
              </a:rPr>
            </a:br>
            <a:r>
              <a:rPr lang="ru-RU" sz="2400" dirty="0" smtClean="0">
                <a:latin typeface="Georgia" panose="02040502050405020303" pitchFamily="18" charset="0"/>
              </a:rPr>
              <a:t>Если </a:t>
            </a:r>
            <a:r>
              <a:rPr lang="ru-RU" sz="2400" dirty="0">
                <a:latin typeface="Georgia" panose="02040502050405020303" pitchFamily="18" charset="0"/>
              </a:rPr>
              <a:t>нет глазка, тогда</a:t>
            </a:r>
            <a:br>
              <a:rPr lang="ru-RU" sz="2400" dirty="0">
                <a:latin typeface="Georgia" panose="02040502050405020303" pitchFamily="18" charset="0"/>
              </a:rPr>
            </a:br>
            <a:r>
              <a:rPr lang="ru-RU" sz="2400" dirty="0">
                <a:latin typeface="Georgia" panose="02040502050405020303" pitchFamily="18" charset="0"/>
              </a:rPr>
              <a:t>«Кто там?» спрашивай всегда,</a:t>
            </a:r>
            <a:br>
              <a:rPr lang="ru-RU" sz="2400" dirty="0">
                <a:latin typeface="Georgia" panose="02040502050405020303" pitchFamily="18" charset="0"/>
              </a:rPr>
            </a:br>
            <a:r>
              <a:rPr lang="ru-RU" sz="2400" dirty="0">
                <a:latin typeface="Georgia" panose="02040502050405020303" pitchFamily="18" charset="0"/>
              </a:rPr>
              <a:t>А не станут отвечать –</a:t>
            </a:r>
            <a:br>
              <a:rPr lang="ru-RU" sz="2400" dirty="0">
                <a:latin typeface="Georgia" panose="02040502050405020303" pitchFamily="18" charset="0"/>
              </a:rPr>
            </a:br>
            <a:r>
              <a:rPr lang="ru-RU" sz="2400" dirty="0">
                <a:latin typeface="Georgia" panose="02040502050405020303" pitchFamily="18" charset="0"/>
              </a:rPr>
              <a:t>Дверь не вздумай открывать!</a:t>
            </a:r>
            <a:br>
              <a:rPr lang="ru-RU" sz="2400" dirty="0">
                <a:latin typeface="Georgia" panose="02040502050405020303" pitchFamily="18" charset="0"/>
              </a:rPr>
            </a:br>
            <a:r>
              <a:rPr lang="ru-RU" sz="2400" dirty="0" smtClean="0">
                <a:latin typeface="Georgia" panose="02040502050405020303" pitchFamily="18" charset="0"/>
              </a:rPr>
              <a:t>Если </a:t>
            </a:r>
            <a:r>
              <a:rPr lang="ru-RU" sz="2400" dirty="0">
                <a:latin typeface="Georgia" panose="02040502050405020303" pitchFamily="18" charset="0"/>
              </a:rPr>
              <a:t>в дверь начнут ломиться –</a:t>
            </a:r>
            <a:br>
              <a:rPr lang="ru-RU" sz="2400" dirty="0">
                <a:latin typeface="Georgia" panose="02040502050405020303" pitchFamily="18" charset="0"/>
              </a:rPr>
            </a:br>
            <a:r>
              <a:rPr lang="ru-RU" sz="2400" dirty="0">
                <a:latin typeface="Georgia" panose="02040502050405020303" pitchFamily="18" charset="0"/>
              </a:rPr>
              <a:t>То звони скорей в милицию!</a:t>
            </a:r>
          </a:p>
        </p:txBody>
      </p:sp>
    </p:spTree>
    <p:extLst>
      <p:ext uri="{BB962C8B-B14F-4D97-AF65-F5344CB8AC3E}">
        <p14:creationId xmlns:p14="http://schemas.microsoft.com/office/powerpoint/2010/main" val="32646808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72863" y="1322363"/>
            <a:ext cx="694944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разговаривай по телефону с незнакомыми людьми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звонит,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Кто-то в трубку говорит: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Как тебя зовут, малыш?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 с кем сейчас сидишь?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куда же я попал?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я какой набрал? –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Ничего не отвечай,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Срочно маму подзывай!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взрослых дома нет,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веди ни с кем бесед,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До свидания! – скажи,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Быстро трубку положи!</a:t>
            </a:r>
          </a:p>
        </p:txBody>
      </p:sp>
    </p:spTree>
    <p:extLst>
      <p:ext uri="{BB962C8B-B14F-4D97-AF65-F5344CB8AC3E}">
        <p14:creationId xmlns:p14="http://schemas.microsoft.com/office/powerpoint/2010/main" val="41107925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35237" y="1153551"/>
            <a:ext cx="7061981" cy="49868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 осторожен с кипящей водой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огонь, но и пар обжигает,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из кастрюли его выпускают.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 осторожен с кипящей водой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правила эти надёжно усвой: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кастрюли ты крышку рывком не снимай,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с краю тихонечко приподнимай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там, где стоишь ты, – с другой стороны,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Ведь руки твои пострадать не должны!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сторону выпустишь пар – и тогда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будет опасна в кастрюле вода.</a:t>
            </a:r>
          </a:p>
        </p:txBody>
      </p:sp>
    </p:spTree>
    <p:extLst>
      <p:ext uri="{BB962C8B-B14F-4D97-AF65-F5344CB8AC3E}">
        <p14:creationId xmlns:p14="http://schemas.microsoft.com/office/powerpoint/2010/main" val="23278863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02523" y="1083212"/>
            <a:ext cx="71323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ешь незнакомые таблетки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маленькие детки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Обязаны узнать: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Пилюли и таблетки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Тайком нельзя глотать!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заболели,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Тогда врача зовут,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взрослые в постельку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Таблетки принесут.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не больны вы,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таблетках – только вред!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Глотать их без причины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Нужды, поверьте, нет!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отравиться можно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даже умереть!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будьте осторожней –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Зачем же вам болеть?</a:t>
            </a:r>
          </a:p>
        </p:txBody>
      </p:sp>
    </p:spTree>
    <p:extLst>
      <p:ext uri="{BB962C8B-B14F-4D97-AF65-F5344CB8AC3E}">
        <p14:creationId xmlns:p14="http://schemas.microsoft.com/office/powerpoint/2010/main" val="12708428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715065" y="1308295"/>
            <a:ext cx="694943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ешь грязные фрукты и овощи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Нужно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друзья, за здоровьем следить.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потому полагается мыть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Фрукты и овощи перед едой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Чисто и тщательно тёплой водой.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 не тревожить врачей-докторов,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Смоешь микробы – и будешь здоров!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Мытое яблочко ярче блестит,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и живот от него не болит.</a:t>
            </a:r>
          </a:p>
        </p:txBody>
      </p:sp>
    </p:spTree>
    <p:extLst>
      <p:ext uri="{BB962C8B-B14F-4D97-AF65-F5344CB8AC3E}">
        <p14:creationId xmlns:p14="http://schemas.microsoft.com/office/powerpoint/2010/main" val="12556166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04050" y="1209822"/>
            <a:ext cx="689316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трогай и не дразни незнакомых животных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дружок со всеми ладит,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обнять весь мир готов!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разбора всех он гладит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Местных уличных котов.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Объяснял ему с весны я!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он не поймёт, чудак: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животные больные,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Трогать их нельзя никак.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Надо жить со всеми дружно,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 том я речь веду.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остерегаться нужно,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не попасть в беду.</a:t>
            </a:r>
          </a:p>
        </p:txBody>
      </p:sp>
    </p:spTree>
    <p:extLst>
      <p:ext uri="{BB962C8B-B14F-4D97-AF65-F5344CB8AC3E}">
        <p14:creationId xmlns:p14="http://schemas.microsoft.com/office/powerpoint/2010/main" val="1953544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44726" y="1125415"/>
            <a:ext cx="6457071" cy="5199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купайся без взрослых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купаюсь, не рискуя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Заплывать на глубину,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Потому что там могу я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Запросто пойти ко дну.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бы я был тюленем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котиком морским,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по всем бы направленьям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Плавал цел и невредим.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пока что верный самый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Мой спасательный приём: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с папой или с мамой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иду на водоём.</a:t>
            </a:r>
          </a:p>
        </p:txBody>
      </p:sp>
    </p:spTree>
    <p:extLst>
      <p:ext uri="{BB962C8B-B14F-4D97-AF65-F5344CB8AC3E}">
        <p14:creationId xmlns:p14="http://schemas.microsoft.com/office/powerpoint/2010/main" val="4683827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90100"/>
            <a:ext cx="2199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CC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55409" y="1083212"/>
            <a:ext cx="8299939" cy="5157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Телефоны, которые необходимо помнить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будний день и в воскресенье,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 то радость, будь то грусть,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Телефоны служб спасенья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Нужно помнить наизусть.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«01»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зови пожарных,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Что-то вспыхнуло едва.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преступников коварных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милиция – 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«02».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Надо вылечить больного,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скорую звони – 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«03».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забудешь что-то, снова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эту книжку посмотри.</a:t>
            </a:r>
          </a:p>
        </p:txBody>
      </p:sp>
    </p:spTree>
    <p:extLst>
      <p:ext uri="{BB962C8B-B14F-4D97-AF65-F5344CB8AC3E}">
        <p14:creationId xmlns:p14="http://schemas.microsoft.com/office/powerpoint/2010/main" val="577043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02523" y="1223889"/>
            <a:ext cx="59365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играй с огнём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Взяли спички как-то мышки,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Стали их считать малышки.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Спичка – раз и спичка – два!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Загорелась вся изба!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огонь водой залили,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Домик быстро потушили.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запомните, друзья,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Спички трогать вам нельзя</a:t>
            </a:r>
            <a:r>
              <a:rPr lang="ru-RU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863335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74387" y="1167618"/>
            <a:ext cx="709011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оставляй открытыми краны с водой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Буль-буль-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вода бежит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Мишка в ванную спешит.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Словно смелый капитан,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он купаться сам.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 плыви, кораблик мой,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поплаваю с тобой!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 из дома не уплыть,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забуду кран закрыть!</a:t>
            </a:r>
          </a:p>
        </p:txBody>
      </p:sp>
    </p:spTree>
    <p:extLst>
      <p:ext uri="{BB962C8B-B14F-4D97-AF65-F5344CB8AC3E}">
        <p14:creationId xmlns:p14="http://schemas.microsoft.com/office/powerpoint/2010/main" val="2378436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69809" y="1223889"/>
            <a:ext cx="60631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играй с розетками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Вот розетка на стене: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Надо знать - тебе и мне,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в неё карандаши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вставляют малыши.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Это дырочки не тронь -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Вспыхнет сразу же огонь!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Ток бежит внутри розетки,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играйте с нею, детки!</a:t>
            </a:r>
          </a:p>
        </p:txBody>
      </p:sp>
    </p:spTree>
    <p:extLst>
      <p:ext uri="{BB962C8B-B14F-4D97-AF65-F5344CB8AC3E}">
        <p14:creationId xmlns:p14="http://schemas.microsoft.com/office/powerpoint/2010/main" val="1414186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16591" y="1266092"/>
            <a:ext cx="685096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играйте с острыми предметами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Говорил лисёнку папа: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бери ножи из шкафа!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Повнимательнее будь –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Ножик острый – не забудь!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 послушай-ка советы: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колючие предметы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 бери за рукоятку –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Приучай себя к порядку!</a:t>
            </a:r>
          </a:p>
        </p:txBody>
      </p:sp>
    </p:spTree>
    <p:extLst>
      <p:ext uri="{BB962C8B-B14F-4D97-AF65-F5344CB8AC3E}">
        <p14:creationId xmlns:p14="http://schemas.microsoft.com/office/powerpoint/2010/main" val="1515036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35237" y="1280160"/>
            <a:ext cx="73011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засовывай с нос мелкие предметы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Бусы заинька нашёл,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ними в гости он пришёл.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потом на бусы дунул,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носик бусинку засунул!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 заплакал: - Ай-ай-ай!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Доктор, зайчика спасай!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Слышен был и плач, и стон -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так не шутит он.</a:t>
            </a:r>
          </a:p>
        </p:txBody>
      </p:sp>
    </p:spTree>
    <p:extLst>
      <p:ext uri="{BB962C8B-B14F-4D97-AF65-F5344CB8AC3E}">
        <p14:creationId xmlns:p14="http://schemas.microsoft.com/office/powerpoint/2010/main" val="1571565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99471" y="1181686"/>
            <a:ext cx="65836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залезай в узкие проходы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узкий бак залезла хрюшка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Вот чудачка, вот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капушка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Ну, а вылезти не может -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Ждет, что кто-то ей поможет! 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Эй, спасатели, бегите!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Нашей хрюшке помогите!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Жарко в баке ей сидеть -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ведь можно заболеть!</a:t>
            </a:r>
          </a:p>
        </p:txBody>
      </p:sp>
    </p:spTree>
    <p:extLst>
      <p:ext uri="{BB962C8B-B14F-4D97-AF65-F5344CB8AC3E}">
        <p14:creationId xmlns:p14="http://schemas.microsoft.com/office/powerpoint/2010/main" val="2795082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44225" cy="73802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72862" y="1350498"/>
            <a:ext cx="60913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пускай в дом посторонних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 мы одни остались,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Расшалились, разыгрались.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Слышим вдруг – звенит звонок.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Смотрим мы скорей в «глазок».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Незнакомцу не откроем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покрепче дверь закроем.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замка мы отойдём.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Папу с мамой подождём!</a:t>
            </a:r>
          </a:p>
        </p:txBody>
      </p:sp>
    </p:spTree>
    <p:extLst>
      <p:ext uri="{BB962C8B-B14F-4D97-AF65-F5344CB8AC3E}">
        <p14:creationId xmlns:p14="http://schemas.microsoft.com/office/powerpoint/2010/main" val="2247861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680</Words>
  <Application>Microsoft Office PowerPoint</Application>
  <PresentationFormat>Произвольный</PresentationFormat>
  <Paragraphs>180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Georgia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Дом</dc:creator>
  <cp:lastModifiedBy>Дом</cp:lastModifiedBy>
  <cp:revision>7</cp:revision>
  <dcterms:created xsi:type="dcterms:W3CDTF">2018-07-28T16:11:09Z</dcterms:created>
  <dcterms:modified xsi:type="dcterms:W3CDTF">2018-07-29T14:29:20Z</dcterms:modified>
</cp:coreProperties>
</file>